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1"/>
  </p:notesMasterIdLst>
  <p:sldIdLst>
    <p:sldId id="2109" r:id="rId5"/>
    <p:sldId id="2110" r:id="rId6"/>
    <p:sldId id="2112" r:id="rId7"/>
    <p:sldId id="2113" r:id="rId8"/>
    <p:sldId id="2115" r:id="rId9"/>
    <p:sldId id="2114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37C22-8689-1089-7D65-EF865222B5B0}" v="50" dt="2024-11-07T04:24:20.590"/>
    <p1510:client id="{A871EE05-B5DB-F76F-3299-4EF0639E98F3}" v="10" dt="2024-11-08T10:09:00.658"/>
    <p1510:client id="{BDD9FA59-BB11-0BA2-4554-448BC2186F75}" v="180" dt="2024-11-08T03:40:54.144"/>
    <p1510:client id="{E1B5DF92-A0BC-F2DA-7D36-4E6C7DDC80A8}" v="59" dt="2024-11-06T14:07:49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E4508-BA9F-4C88-AF7D-E0497FD733D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9809-EACA-4D05-AAF5-CBEF7197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1pPr>
    <a:lvl2pPr marL="278493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2pPr>
    <a:lvl3pPr marL="556985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3pPr>
    <a:lvl4pPr marL="835479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4pPr>
    <a:lvl5pPr marL="1113972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5pPr>
    <a:lvl6pPr marL="1392464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6pPr>
    <a:lvl7pPr marL="1670956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7pPr>
    <a:lvl8pPr marL="1949450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8pPr>
    <a:lvl9pPr marL="2227942" algn="l" defTabSz="556985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9F9-ED3F-8FCD-EA01-2D34F911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8A66-EE73-052F-528A-3BDD62F9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8F50-FA6E-B6A2-74BE-93E36E2A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3BAAE-D2B5-22F7-C37F-E6BF471F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7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3FEE-1888-46AE-BADF-0CBC1EDA026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BF81-0776-41DD-91F9-46DEDA2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in.com/70mai-smart-dash-cam-with-voice-control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inside of a car&#10;&#10;Description automatically generated">
            <a:extLst>
              <a:ext uri="{FF2B5EF4-FFF2-40B4-BE49-F238E27FC236}">
                <a16:creationId xmlns:a16="http://schemas.microsoft.com/office/drawing/2014/main" id="{17EFA401-FB5F-6C83-2254-7871C69B4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74" y="1543226"/>
            <a:ext cx="3409589" cy="1782772"/>
          </a:xfrm>
          <a:prstGeom prst="rect">
            <a:avLst/>
          </a:prstGeom>
        </p:spPr>
      </p:pic>
      <p:pic>
        <p:nvPicPr>
          <p:cNvPr id="6" name="Picture 5" descr="A cup holder in a car&#10;&#10;Description automatically generated">
            <a:extLst>
              <a:ext uri="{FF2B5EF4-FFF2-40B4-BE49-F238E27FC236}">
                <a16:creationId xmlns:a16="http://schemas.microsoft.com/office/drawing/2014/main" id="{E251ACBA-338E-07CE-CB40-E6559B3F1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" y="1543226"/>
            <a:ext cx="2384285" cy="1790687"/>
          </a:xfrm>
          <a:prstGeom prst="rect">
            <a:avLst/>
          </a:prstGeom>
        </p:spPr>
      </p:pic>
      <p:pic>
        <p:nvPicPr>
          <p:cNvPr id="8" name="Picture 7" descr="The inside of a car&#10;&#10;Description automatically generated">
            <a:extLst>
              <a:ext uri="{FF2B5EF4-FFF2-40B4-BE49-F238E27FC236}">
                <a16:creationId xmlns:a16="http://schemas.microsoft.com/office/drawing/2014/main" id="{59D1CFDB-30E7-AB82-0490-9DC9E579F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95" y="1543226"/>
            <a:ext cx="3223353" cy="17827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74C2AB-EF05-564F-219D-B87C0402BBF8}"/>
              </a:ext>
            </a:extLst>
          </p:cNvPr>
          <p:cNvSpPr txBox="1"/>
          <p:nvPr/>
        </p:nvSpPr>
        <p:spPr>
          <a:xfrm>
            <a:off x="517906" y="3411415"/>
            <a:ext cx="213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TIPE RENDAH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5064A-FBC7-35D9-88B4-AEAE8D70EE8E}"/>
              </a:ext>
            </a:extLst>
          </p:cNvPr>
          <p:cNvSpPr txBox="1"/>
          <p:nvPr/>
        </p:nvSpPr>
        <p:spPr>
          <a:xfrm>
            <a:off x="3644214" y="3380820"/>
            <a:ext cx="213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TIPE TINGGI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D50F0-54DA-9BA8-5DF4-7C41F49C223A}"/>
              </a:ext>
            </a:extLst>
          </p:cNvPr>
          <p:cNvSpPr txBox="1"/>
          <p:nvPr/>
        </p:nvSpPr>
        <p:spPr>
          <a:xfrm>
            <a:off x="6770522" y="3365933"/>
            <a:ext cx="272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TIPE SANGAT TINGGI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11F0E-3453-CC93-1C00-28603A877380}"/>
              </a:ext>
            </a:extLst>
          </p:cNvPr>
          <p:cNvSpPr txBox="1"/>
          <p:nvPr/>
        </p:nvSpPr>
        <p:spPr>
          <a:xfrm>
            <a:off x="133439" y="19168"/>
            <a:ext cx="422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KARTU BANTU Q43.x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2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4EB283-FA85-989E-4B5D-39B5B646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96372"/>
              </p:ext>
            </p:extLst>
          </p:nvPr>
        </p:nvGraphicFramePr>
        <p:xfrm>
          <a:off x="935299" y="3429000"/>
          <a:ext cx="7921770" cy="26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617">
                  <a:extLst>
                    <a:ext uri="{9D8B030D-6E8A-4147-A177-3AD203B41FA5}">
                      <a16:colId xmlns:a16="http://schemas.microsoft.com/office/drawing/2014/main" val="1436964140"/>
                    </a:ext>
                  </a:extLst>
                </a:gridCol>
                <a:gridCol w="1583617">
                  <a:extLst>
                    <a:ext uri="{9D8B030D-6E8A-4147-A177-3AD203B41FA5}">
                      <a16:colId xmlns:a16="http://schemas.microsoft.com/office/drawing/2014/main" val="2705030265"/>
                    </a:ext>
                  </a:extLst>
                </a:gridCol>
                <a:gridCol w="1583617">
                  <a:extLst>
                    <a:ext uri="{9D8B030D-6E8A-4147-A177-3AD203B41FA5}">
                      <a16:colId xmlns:a16="http://schemas.microsoft.com/office/drawing/2014/main" val="4249624899"/>
                    </a:ext>
                  </a:extLst>
                </a:gridCol>
                <a:gridCol w="1449083">
                  <a:extLst>
                    <a:ext uri="{9D8B030D-6E8A-4147-A177-3AD203B41FA5}">
                      <a16:colId xmlns:a16="http://schemas.microsoft.com/office/drawing/2014/main" val="2868243903"/>
                    </a:ext>
                  </a:extLst>
                </a:gridCol>
                <a:gridCol w="1721836">
                  <a:extLst>
                    <a:ext uri="{9D8B030D-6E8A-4147-A177-3AD203B41FA5}">
                      <a16:colId xmlns:a16="http://schemas.microsoft.com/office/drawing/2014/main" val="3965049383"/>
                    </a:ext>
                  </a:extLst>
                </a:gridCol>
              </a:tblGrid>
              <a:tr h="1108884"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474591"/>
                  </a:ext>
                </a:extLst>
              </a:tr>
              <a:tr h="1036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Leading car Departure Notification</a:t>
                      </a:r>
                    </a:p>
                    <a:p>
                      <a:pPr algn="l"/>
                      <a:endParaRPr lang="en-ID" sz="1200" dirty="0"/>
                    </a:p>
                    <a:p>
                      <a:pPr algn="l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peringatan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jalan</a:t>
                      </a:r>
                      <a:endParaRPr lang="en-ID" sz="1200" dirty="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Lane Keep Assist (LKA)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Membantu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tetap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berada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jalur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ID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Auto-High Beam Headlamp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Membuat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secara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otomatis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berubah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low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sebaliknya</a:t>
                      </a:r>
                      <a:endParaRPr lang="en-ID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ID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Lane Departure Warning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Memperingatkan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pengemudi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apabila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mobilnya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bergerak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keluar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jalur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seharusnya</a:t>
                      </a:r>
                      <a:endParaRPr lang="en-ID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 Safe Exit Warning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Peringatan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suara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apabila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membuka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pintu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kendaraan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mendekati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Anda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740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468064-FBBC-4B37-993F-AF4A67309890}"/>
              </a:ext>
            </a:extLst>
          </p:cNvPr>
          <p:cNvSpPr txBox="1"/>
          <p:nvPr/>
        </p:nvSpPr>
        <p:spPr>
          <a:xfrm>
            <a:off x="133439" y="19168"/>
            <a:ext cx="42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KARTU BANTU </a:t>
            </a:r>
            <a:r>
              <a:rPr lang="en-US" b="1" dirty="0"/>
              <a:t>Q57</a:t>
            </a:r>
            <a:endParaRPr lang="en-ID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D8EB53-500F-A909-80F9-60CA8FBD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22569"/>
              </p:ext>
            </p:extLst>
          </p:nvPr>
        </p:nvGraphicFramePr>
        <p:xfrm>
          <a:off x="133439" y="386210"/>
          <a:ext cx="9643606" cy="2468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617">
                  <a:extLst>
                    <a:ext uri="{9D8B030D-6E8A-4147-A177-3AD203B41FA5}">
                      <a16:colId xmlns:a16="http://schemas.microsoft.com/office/drawing/2014/main" val="1477458500"/>
                    </a:ext>
                  </a:extLst>
                </a:gridCol>
                <a:gridCol w="1583617">
                  <a:extLst>
                    <a:ext uri="{9D8B030D-6E8A-4147-A177-3AD203B41FA5}">
                      <a16:colId xmlns:a16="http://schemas.microsoft.com/office/drawing/2014/main" val="2475756130"/>
                    </a:ext>
                  </a:extLst>
                </a:gridCol>
                <a:gridCol w="1583617">
                  <a:extLst>
                    <a:ext uri="{9D8B030D-6E8A-4147-A177-3AD203B41FA5}">
                      <a16:colId xmlns:a16="http://schemas.microsoft.com/office/drawing/2014/main" val="4271672881"/>
                    </a:ext>
                  </a:extLst>
                </a:gridCol>
                <a:gridCol w="1449083">
                  <a:extLst>
                    <a:ext uri="{9D8B030D-6E8A-4147-A177-3AD203B41FA5}">
                      <a16:colId xmlns:a16="http://schemas.microsoft.com/office/drawing/2014/main" val="2229761741"/>
                    </a:ext>
                  </a:extLst>
                </a:gridCol>
                <a:gridCol w="1721836">
                  <a:extLst>
                    <a:ext uri="{9D8B030D-6E8A-4147-A177-3AD203B41FA5}">
                      <a16:colId xmlns:a16="http://schemas.microsoft.com/office/drawing/2014/main" val="3747744428"/>
                    </a:ext>
                  </a:extLst>
                </a:gridCol>
                <a:gridCol w="1721836">
                  <a:extLst>
                    <a:ext uri="{9D8B030D-6E8A-4147-A177-3AD203B41FA5}">
                      <a16:colId xmlns:a16="http://schemas.microsoft.com/office/drawing/2014/main" val="3117818822"/>
                    </a:ext>
                  </a:extLst>
                </a:gridCol>
              </a:tblGrid>
              <a:tr h="953640"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26350"/>
                  </a:ext>
                </a:extLst>
              </a:tr>
              <a:tr h="120967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/>
                        <a:t>1.Misacceleration Mitigation System</a:t>
                      </a:r>
                    </a:p>
                    <a:p>
                      <a:pPr marL="0" indent="0" algn="l">
                        <a:buNone/>
                      </a:pPr>
                      <a:endParaRPr lang="en-US" sz="1200" dirty="0"/>
                    </a:p>
                    <a:p>
                      <a:pPr marL="0" indent="0" algn="l">
                        <a:buNone/>
                      </a:pPr>
                      <a:endParaRPr lang="en-US" sz="1200" dirty="0"/>
                    </a:p>
                    <a:p>
                      <a:pPr marL="0" indent="0" algn="l">
                        <a:buNone/>
                      </a:pPr>
                      <a:endParaRPr lang="en-US" sz="1200" dirty="0"/>
                    </a:p>
                    <a:p>
                      <a:pPr marL="0" indent="0" algn="l">
                        <a:buNone/>
                      </a:pP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Mencegah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akselarasi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diinginkan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tiba-tiba</a:t>
                      </a:r>
                      <a:endParaRPr lang="en-US" sz="1200" dirty="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Sensor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Pengereman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Otomatis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/Front Collision Mitigation (FCM)</a:t>
                      </a:r>
                    </a:p>
                    <a:p>
                      <a:pPr algn="l"/>
                      <a:endParaRPr lang="en-ID" sz="1200" dirty="0"/>
                    </a:p>
                    <a:p>
                      <a:pPr algn="l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Membantu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menghindari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tabrakan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depan</a:t>
                      </a:r>
                      <a:endParaRPr lang="en-ID" sz="1200" dirty="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3. Blind Spot Warning (BSW)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Mendeteksi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kendaraan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datang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belakang</a:t>
                      </a:r>
                      <a:endParaRPr lang="en-US" sz="1200" dirty="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4. Lane Change Assist</a:t>
                      </a:r>
                    </a:p>
                    <a:p>
                      <a:pPr algn="l"/>
                      <a:r>
                        <a:rPr lang="en-US" sz="1200" b="1" dirty="0"/>
                        <a:t>(LCA)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Membantu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driver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mengubah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jalur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</a:t>
                      </a:r>
                      <a:endParaRPr lang="en-ID" sz="1200" dirty="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Rear Cross-Traffic Collision Avoidance (RCTA)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Membantu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mencegah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tabrakan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saat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mundur</a:t>
                      </a:r>
                      <a:endParaRPr lang="en-US" sz="1200" dirty="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Adaptive Cruise Control (ACC)</a:t>
                      </a:r>
                    </a:p>
                    <a:p>
                      <a:pPr algn="l"/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Membantu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menjaga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jarak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0697"/>
                  </a:ext>
                </a:extLst>
              </a:tr>
            </a:tbl>
          </a:graphicData>
        </a:graphic>
      </p:graphicFrame>
      <p:pic>
        <p:nvPicPr>
          <p:cNvPr id="4" name="Picture 3" descr="Brochure: 2015 Mitsubishi Pajero Sport">
            <a:extLst>
              <a:ext uri="{FF2B5EF4-FFF2-40B4-BE49-F238E27FC236}">
                <a16:creationId xmlns:a16="http://schemas.microsoft.com/office/drawing/2014/main" id="{6BAD397A-00F8-EAA0-BADA-F6D2E782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4" y="476619"/>
            <a:ext cx="1394885" cy="7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rward Collision Mitigation System">
            <a:extLst>
              <a:ext uri="{FF2B5EF4-FFF2-40B4-BE49-F238E27FC236}">
                <a16:creationId xmlns:a16="http://schemas.microsoft.com/office/drawing/2014/main" id="{E184B0A8-4F08-BEEA-985B-C897D22D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21" y="455743"/>
            <a:ext cx="1353863" cy="8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B63EF9-4669-9A53-C612-DCB011DA9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770" y="455743"/>
            <a:ext cx="1234804" cy="85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B8AB4-3701-084F-BD85-C8B3A2F9BE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2179" r="1394" b="-1"/>
          <a:stretch/>
        </p:blipFill>
        <p:spPr>
          <a:xfrm>
            <a:off x="4896184" y="455743"/>
            <a:ext cx="1430448" cy="820887"/>
          </a:xfrm>
          <a:prstGeom prst="rect">
            <a:avLst/>
          </a:prstGeom>
        </p:spPr>
      </p:pic>
      <p:pic>
        <p:nvPicPr>
          <p:cNvPr id="10" name="Picture 2" descr="Mengenal Rear Cross Traffic Alert, Fungsi dan Cara Kerjanya">
            <a:extLst>
              <a:ext uri="{FF2B5EF4-FFF2-40B4-BE49-F238E27FC236}">
                <a16:creationId xmlns:a16="http://schemas.microsoft.com/office/drawing/2014/main" id="{3D4506EA-1E7D-C165-6FC2-EF747F4D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97" y="444973"/>
            <a:ext cx="1540349" cy="8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793E572-F72E-CB7E-C9F0-6387988510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47" y="412879"/>
            <a:ext cx="1488839" cy="903726"/>
          </a:xfrm>
          <a:prstGeom prst="rect">
            <a:avLst/>
          </a:prstGeom>
        </p:spPr>
      </p:pic>
      <p:pic>
        <p:nvPicPr>
          <p:cNvPr id="12" name="Picture 6" descr="Honda HRV | Honda Sensing - Honda Solo Baru">
            <a:extLst>
              <a:ext uri="{FF2B5EF4-FFF2-40B4-BE49-F238E27FC236}">
                <a16:creationId xmlns:a16="http://schemas.microsoft.com/office/drawing/2014/main" id="{38EF73CF-4CD1-08E3-97CF-E89EEAC0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2" y="3517761"/>
            <a:ext cx="1481052" cy="9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D5FDB5-A160-6F6C-53D9-493264BFD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475" y="3531351"/>
            <a:ext cx="1477782" cy="897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94FC23-A3B5-7511-995A-15DC4925EB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977"/>
          <a:stretch/>
        </p:blipFill>
        <p:spPr>
          <a:xfrm>
            <a:off x="4145434" y="3553292"/>
            <a:ext cx="1513914" cy="8881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E3AA24-B42E-F285-6C16-A118C2F3FC7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b="3715"/>
          <a:stretch/>
        </p:blipFill>
        <p:spPr>
          <a:xfrm>
            <a:off x="5746984" y="3615814"/>
            <a:ext cx="1329726" cy="763086"/>
          </a:xfrm>
          <a:prstGeom prst="rect">
            <a:avLst/>
          </a:prstGeom>
        </p:spPr>
      </p:pic>
      <p:pic>
        <p:nvPicPr>
          <p:cNvPr id="13" name="Picture 12" descr="A car parking lot with a arrow pointing to the side&#10;&#10;Description automatically generated with medium confidence">
            <a:extLst>
              <a:ext uri="{FF2B5EF4-FFF2-40B4-BE49-F238E27FC236}">
                <a16:creationId xmlns:a16="http://schemas.microsoft.com/office/drawing/2014/main" id="{F706E09D-E165-5BB4-8FDC-02861E678D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88" y="3515311"/>
            <a:ext cx="1329727" cy="9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F3D4-744E-E079-A692-797268C8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3650A-6920-93CC-E3DC-3D4719D990F8}"/>
              </a:ext>
            </a:extLst>
          </p:cNvPr>
          <p:cNvSpPr txBox="1"/>
          <p:nvPr/>
        </p:nvSpPr>
        <p:spPr>
          <a:xfrm>
            <a:off x="133439" y="19168"/>
            <a:ext cx="422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KARTU BANTU Q63</a:t>
            </a:r>
            <a:endParaRPr lang="en-ID" sz="2800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F50EF1-C8A6-E453-09BD-B3FCC2D30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44771"/>
              </p:ext>
            </p:extLst>
          </p:nvPr>
        </p:nvGraphicFramePr>
        <p:xfrm>
          <a:off x="827314" y="1364343"/>
          <a:ext cx="8432800" cy="3465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6400">
                  <a:extLst>
                    <a:ext uri="{9D8B030D-6E8A-4147-A177-3AD203B41FA5}">
                      <a16:colId xmlns:a16="http://schemas.microsoft.com/office/drawing/2014/main" val="298557865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426003343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275075"/>
                  </a:ext>
                </a:extLst>
              </a:tr>
              <a:tr h="39936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/>
                        <a:t>1. CAPTAIN SEAT</a:t>
                      </a:r>
                    </a:p>
                  </a:txBody>
                  <a:tcPr marL="51437" marR="51437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2. BENCH SEAT</a:t>
                      </a:r>
                      <a:endParaRPr lang="en-ID" sz="2400" b="1"/>
                    </a:p>
                  </a:txBody>
                  <a:tcPr marL="51437" marR="51437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0752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A762492-84F0-90DB-C068-D0AFB7A5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62" r="13048" b="448"/>
          <a:stretch/>
        </p:blipFill>
        <p:spPr>
          <a:xfrm>
            <a:off x="1117599" y="1624059"/>
            <a:ext cx="3603172" cy="2683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B81E1-855C-44E9-AF83-02F7DFC718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42" r="14107"/>
          <a:stretch/>
        </p:blipFill>
        <p:spPr>
          <a:xfrm>
            <a:off x="5535305" y="1604595"/>
            <a:ext cx="3253096" cy="2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161F2-77C5-EB90-FBC9-304C6BA54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2499C-1882-2888-5C74-4F157B2870B2}"/>
              </a:ext>
            </a:extLst>
          </p:cNvPr>
          <p:cNvSpPr txBox="1"/>
          <p:nvPr/>
        </p:nvSpPr>
        <p:spPr>
          <a:xfrm>
            <a:off x="133439" y="19168"/>
            <a:ext cx="422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KARTU BANTU Q64</a:t>
            </a:r>
            <a:endParaRPr lang="en-ID" sz="2800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D3792E-76C1-B07E-3021-F14B01E81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6450"/>
              </p:ext>
            </p:extLst>
          </p:nvPr>
        </p:nvGraphicFramePr>
        <p:xfrm>
          <a:off x="827314" y="1364343"/>
          <a:ext cx="8432800" cy="3465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6400">
                  <a:extLst>
                    <a:ext uri="{9D8B030D-6E8A-4147-A177-3AD203B41FA5}">
                      <a16:colId xmlns:a16="http://schemas.microsoft.com/office/drawing/2014/main" val="298557865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426003343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275075"/>
                  </a:ext>
                </a:extLst>
              </a:tr>
              <a:tr h="39936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/>
                        <a:t>DENGAN ENGINE COVER</a:t>
                      </a:r>
                    </a:p>
                  </a:txBody>
                  <a:tcPr marL="51437" marR="51437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TANPA ENGINE COVER</a:t>
                      </a:r>
                      <a:endParaRPr lang="en-ID" sz="2400" b="1"/>
                    </a:p>
                  </a:txBody>
                  <a:tcPr marL="51437" marR="51437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075206"/>
                  </a:ext>
                </a:extLst>
              </a:tr>
            </a:tbl>
          </a:graphicData>
        </a:graphic>
      </p:graphicFrame>
      <p:pic>
        <p:nvPicPr>
          <p:cNvPr id="4" name="Picture 3" descr="The engine of a car&#10;&#10;Description automatically generated">
            <a:extLst>
              <a:ext uri="{FF2B5EF4-FFF2-40B4-BE49-F238E27FC236}">
                <a16:creationId xmlns:a16="http://schemas.microsoft.com/office/drawing/2014/main" id="{CE04A336-FBD0-3B4F-AB17-4933F5344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17" r="-643" b="19975"/>
          <a:stretch/>
        </p:blipFill>
        <p:spPr>
          <a:xfrm>
            <a:off x="1256778" y="1717697"/>
            <a:ext cx="3266855" cy="2211430"/>
          </a:xfrm>
          <a:prstGeom prst="rect">
            <a:avLst/>
          </a:prstGeom>
        </p:spPr>
      </p:pic>
      <p:pic>
        <p:nvPicPr>
          <p:cNvPr id="5" name="Picture 4" descr="The engine of a car&#10;&#10;Description automatically generated">
            <a:extLst>
              <a:ext uri="{FF2B5EF4-FFF2-40B4-BE49-F238E27FC236}">
                <a16:creationId xmlns:a16="http://schemas.microsoft.com/office/drawing/2014/main" id="{D98EDB63-CC7E-306A-8DBE-BDC98D33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9" r="12010" b="280"/>
          <a:stretch/>
        </p:blipFill>
        <p:spPr>
          <a:xfrm>
            <a:off x="5382538" y="1715554"/>
            <a:ext cx="3429746" cy="22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1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mera mounted on a car&#10;&#10;Description automatically generated">
            <a:extLst>
              <a:ext uri="{FF2B5EF4-FFF2-40B4-BE49-F238E27FC236}">
                <a16:creationId xmlns:a16="http://schemas.microsoft.com/office/drawing/2014/main" id="{362D4D0C-43D3-2861-FD40-CEE81CAA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1291" y="1714500"/>
            <a:ext cx="4913857" cy="3272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102F1-F48E-EE59-E178-3AE297CA8D8C}"/>
              </a:ext>
            </a:extLst>
          </p:cNvPr>
          <p:cNvSpPr txBox="1"/>
          <p:nvPr/>
        </p:nvSpPr>
        <p:spPr>
          <a:xfrm>
            <a:off x="3877189" y="1129063"/>
            <a:ext cx="21516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DASHCAM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82291-4C9F-BBF4-D0CD-E0F2F29D2BD7}"/>
              </a:ext>
            </a:extLst>
          </p:cNvPr>
          <p:cNvSpPr txBox="1"/>
          <p:nvPr/>
        </p:nvSpPr>
        <p:spPr>
          <a:xfrm>
            <a:off x="133439" y="19168"/>
            <a:ext cx="422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KARTU BANTU Q61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18033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ire with a tire gauge&#10;&#10;Description automatically generated">
            <a:extLst>
              <a:ext uri="{FF2B5EF4-FFF2-40B4-BE49-F238E27FC236}">
                <a16:creationId xmlns:a16="http://schemas.microsoft.com/office/drawing/2014/main" id="{ACF644E8-2A28-CFD1-FBC9-BB658DC2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12" y="2032676"/>
            <a:ext cx="2572925" cy="197846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9F03C7-9BEC-784D-03BF-C3BE5B488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34165"/>
              </p:ext>
            </p:extLst>
          </p:nvPr>
        </p:nvGraphicFramePr>
        <p:xfrm>
          <a:off x="855945" y="1482246"/>
          <a:ext cx="8363037" cy="4274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79">
                  <a:extLst>
                    <a:ext uri="{9D8B030D-6E8A-4147-A177-3AD203B41FA5}">
                      <a16:colId xmlns:a16="http://schemas.microsoft.com/office/drawing/2014/main" val="298557865"/>
                    </a:ext>
                  </a:extLst>
                </a:gridCol>
                <a:gridCol w="2787679">
                  <a:extLst>
                    <a:ext uri="{9D8B030D-6E8A-4147-A177-3AD203B41FA5}">
                      <a16:colId xmlns:a16="http://schemas.microsoft.com/office/drawing/2014/main" val="426003343"/>
                    </a:ext>
                  </a:extLst>
                </a:gridCol>
                <a:gridCol w="2787679">
                  <a:extLst>
                    <a:ext uri="{9D8B030D-6E8A-4147-A177-3AD203B41FA5}">
                      <a16:colId xmlns:a16="http://schemas.microsoft.com/office/drawing/2014/main" val="1760903934"/>
                    </a:ext>
                  </a:extLst>
                </a:gridCol>
              </a:tblGrid>
              <a:tr h="3125974"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sz="1500"/>
                    </a:p>
                  </a:txBody>
                  <a:tcPr marL="51437" marR="51437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ID" sz="1500" dirty="0"/>
                    </a:p>
                  </a:txBody>
                  <a:tcPr marL="51436" marR="51436" marT="25717" marB="25717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275075"/>
                  </a:ext>
                </a:extLst>
              </a:tr>
              <a:tr h="572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Main tyre / </a:t>
                      </a:r>
                      <a:r>
                        <a:rPr lang="en-ID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serupa</a:t>
                      </a: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ban </a:t>
                      </a:r>
                      <a:r>
                        <a:rPr lang="en-ID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7" marR="51437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Temporary/ Space saver (</a:t>
                      </a:r>
                      <a:r>
                        <a:rPr lang="en-ID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ukuran</a:t>
                      </a: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r>
                        <a:rPr lang="en-ID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7" marR="51437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dirty="0"/>
                        <a:t>3. </a:t>
                      </a:r>
                      <a:r>
                        <a:rPr lang="en-US" sz="2400" b="1" dirty="0" err="1"/>
                        <a:t>Tyre</a:t>
                      </a:r>
                      <a:r>
                        <a:rPr lang="en-US" sz="2400" b="1" dirty="0"/>
                        <a:t> Repair Kit</a:t>
                      </a:r>
                    </a:p>
                  </a:txBody>
                  <a:tcPr marL="51436" marR="51436" marT="25717" marB="25717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075206"/>
                  </a:ext>
                </a:extLst>
              </a:tr>
            </a:tbl>
          </a:graphicData>
        </a:graphic>
      </p:graphicFrame>
      <p:pic>
        <p:nvPicPr>
          <p:cNvPr id="6" name="Picture 5" descr="A person holding a tire&#10;&#10;Description automatically generated">
            <a:extLst>
              <a:ext uri="{FF2B5EF4-FFF2-40B4-BE49-F238E27FC236}">
                <a16:creationId xmlns:a16="http://schemas.microsoft.com/office/drawing/2014/main" id="{A99BB497-7C6B-8B6C-5A1E-E9BD3FC13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75" y="1788981"/>
            <a:ext cx="2194012" cy="2376292"/>
          </a:xfrm>
          <a:prstGeom prst="rect">
            <a:avLst/>
          </a:prstGeom>
        </p:spPr>
      </p:pic>
      <p:pic>
        <p:nvPicPr>
          <p:cNvPr id="7" name="Picture 6" descr="A person holding a tire&#10;&#10;Description automatically generated">
            <a:extLst>
              <a:ext uri="{FF2B5EF4-FFF2-40B4-BE49-F238E27FC236}">
                <a16:creationId xmlns:a16="http://schemas.microsoft.com/office/drawing/2014/main" id="{D4BEB14E-44A3-95A7-C31E-1CE2B394B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190" y="1726179"/>
            <a:ext cx="2096545" cy="2591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F5CC83-F1BF-B7C8-C37A-30D5EAC262CC}"/>
              </a:ext>
            </a:extLst>
          </p:cNvPr>
          <p:cNvSpPr txBox="1"/>
          <p:nvPr/>
        </p:nvSpPr>
        <p:spPr>
          <a:xfrm>
            <a:off x="133439" y="19168"/>
            <a:ext cx="422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KARTU BANTU Q60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189757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F655AD40B0D86B46BB0F9F98B0ACDD27" ma:contentTypeVersion="5" ma:contentTypeDescription="Buat sebuah dokumen baru." ma:contentTypeScope="" ma:versionID="7fd3412f0cc4fff774ed2145cb29dd6b">
  <xsd:schema xmlns:xsd="http://www.w3.org/2001/XMLSchema" xmlns:xs="http://www.w3.org/2001/XMLSchema" xmlns:p="http://schemas.microsoft.com/office/2006/metadata/properties" xmlns:ns3="6e6b3b6d-9052-4d1e-8c13-45c6a23e5ab2" targetNamespace="http://schemas.microsoft.com/office/2006/metadata/properties" ma:root="true" ma:fieldsID="6ae98d35397fb00173449d12538c6bdd" ns3:_="">
    <xsd:import namespace="6e6b3b6d-9052-4d1e-8c13-45c6a23e5a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b3b6d-9052-4d1e-8c13-45c6a23e5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6b3b6d-9052-4d1e-8c13-45c6a23e5ab2" xsi:nil="true"/>
  </documentManagement>
</p:properties>
</file>

<file path=customXml/itemProps1.xml><?xml version="1.0" encoding="utf-8"?>
<ds:datastoreItem xmlns:ds="http://schemas.openxmlformats.org/officeDocument/2006/customXml" ds:itemID="{DE9055F0-4134-4883-8E89-B0ACC38104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b3b6d-9052-4d1e-8c13-45c6a23e5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EFEC5-F37C-4E61-BC7D-FC085C4B8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D7328-385F-46EB-AA4C-2C21C2E76D43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6e6b3b6d-9052-4d1e-8c13-45c6a23e5ab2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235</Words>
  <Application>Microsoft Office PowerPoint</Application>
  <PresentationFormat>A4 Paper (210x297 mm)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Driver-Assistance Safety (ADAS)</dc:title>
  <dc:creator>Johannes Jovian Aurelio</dc:creator>
  <cp:lastModifiedBy>Nanda Trianti</cp:lastModifiedBy>
  <cp:revision>74</cp:revision>
  <dcterms:created xsi:type="dcterms:W3CDTF">2022-12-05T09:27:56Z</dcterms:created>
  <dcterms:modified xsi:type="dcterms:W3CDTF">2024-11-10T16:15:48Z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0x010100F655AD40B0D86B46BB0F9F98B0ACDD27</vt:lpwstr>
  </property>
</Properties>
</file>